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 id="923"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772816"/>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第三</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单元  中国</a:t>
            </a:r>
            <a:r>
              <a:rPr lang="zh-CN" altLang="en-US" sz="6000" dirty="0">
                <a:solidFill>
                  <a:srgbClr val="70AD47">
                    <a:lumMod val="75000"/>
                  </a:srgbClr>
                </a:solidFill>
                <a:ea typeface="楷体" panose="02010609060101010101" pitchFamily="49" charset="-122"/>
                <a:cs typeface="Times New Roman" panose="02020603050405020304" pitchFamily="18" charset="0"/>
              </a:rPr>
              <a:t>特色社会主义道路</a:t>
            </a:r>
          </a:p>
        </p:txBody>
      </p:sp>
      <p:sp>
        <p:nvSpPr>
          <p:cNvPr id="6" name="文本框 5"/>
          <p:cNvSpPr txBox="1"/>
          <p:nvPr/>
        </p:nvSpPr>
        <p:spPr>
          <a:xfrm>
            <a:off x="0" y="3544220"/>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9</a:t>
            </a:r>
            <a:r>
              <a:rPr lang="zh-CN" altLang="en-US" sz="5000" dirty="0">
                <a:solidFill>
                  <a:prstClr val="black"/>
                </a:solidFill>
                <a:cs typeface="Times New Roman" panose="02020603050405020304" pitchFamily="18" charset="0"/>
              </a:rPr>
              <a:t>课　对外开放</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秦皇岛是河北省沿海城市。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年，全市实际利用外资额</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万美元，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年增长到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亿美元。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年完成进出口总值</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1482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万美元，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年增长到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53.65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亿美元。截至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年，秦皇岛市与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多个国家和地区保持经贸往来，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个国家和地区的客商在此投资置业。以上材料可以用来佐证</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家庭联产承包责任制成果突出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对外开放取得显著成效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经济特区的建立促进经济发展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政企分开释放企业活力</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194270" y="2538528"/>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4176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如图中国对外贸易进入高速增长阶段主要是由于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对国有企业实行政企分开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家庭联产承包责任制的推广</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上海浦东开发区的建立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中国成功加入世界贸易组织</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c21.jpg" descr="id:2147491173;FounderCES"/>
          <p:cNvPicPr/>
          <p:nvPr/>
        </p:nvPicPr>
        <p:blipFill>
          <a:blip r:embed="rId2"/>
          <a:stretch>
            <a:fillRect/>
          </a:stretch>
        </p:blipFill>
        <p:spPr>
          <a:xfrm>
            <a:off x="5231110" y="2121315"/>
            <a:ext cx="4927209" cy="3161015"/>
          </a:xfrm>
          <a:prstGeom prst="rect">
            <a:avLst/>
          </a:prstGeom>
        </p:spPr>
      </p:pic>
      <p:sp>
        <p:nvSpPr>
          <p:cNvPr id="5" name="矩形 4"/>
          <p:cNvSpPr/>
          <p:nvPr/>
        </p:nvSpPr>
        <p:spPr>
          <a:xfrm>
            <a:off x="7326322" y="879103"/>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15747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城市对于社会的发展有重要的引领促进作用。阅读下列材料，回答问题。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在党中央坚强领导和全国大力支持下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海南经济特区坚持锐意改革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勇于突破传统经济体制束缚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经济社会发展取得了令人瞩目的成绩</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三十而立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蓄势待发。党中央从决定设立海南经济特区开始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就决心把海南岛好好发展起来。如果海南岛更好发展起来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中国特色社会主义就更有说服力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更能够增强人们对中国特色社会主义的信心。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摘自习近平在庆祝</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海南建省办经济特区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周年大会上的讲话</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764704"/>
            <a:ext cx="6598448" cy="881496"/>
          </a:xfrm>
          <a:prstGeom prst="rect">
            <a:avLst/>
          </a:prstGeom>
        </p:spPr>
      </p:pic>
    </p:spTree>
    <p:extLst>
      <p:ext uri="{BB962C8B-B14F-4D97-AF65-F5344CB8AC3E}">
        <p14:creationId xmlns:p14="http://schemas.microsoft.com/office/powerpoint/2010/main" val="4257318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深圳正式被中央宣布为经济特区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这使其成为我国体制改革的试验场和引进外国的资金及管理经验的窗口。深圳毗邻香港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与被誉为</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东方之珠</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的香港海面相连、陆路相接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互利互惠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促进了两地的繁荣。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中央决定在深圳建立特区后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深圳建设者以</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时间就是金钱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效率就是生命</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的精神和</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三天一层楼</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的建设速度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几年时间就发展成为一个现代化大都市</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中央宣布开发开放浦东以后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中共上海市委、上海市政府抓住机遇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利用上海的资金、技术等优势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加快对浦东的建设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浦东迅速崛起</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在很短的时间内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浦东就成为令世人瞩目的国际经济、金融和贸易中心之一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并极大地推动了长江三角洲和整个长江流域的经济发展。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根据材料一，指出党中央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决心把海南岛好好发展起来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的目的。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2687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增强人们对中国特色社会主义的信心。</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184482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根据材料二，概括深圳被誉为</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体制改革的试验场</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至少</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根据材料三，指出深圳与浦东发展历程的相同点。结合所学知识，探究其成因。</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3"/>
          <p:cNvSpPr txBox="1">
            <a:spLocks/>
          </p:cNvSpPr>
          <p:nvPr/>
        </p:nvSpPr>
        <p:spPr bwMode="auto">
          <a:xfrm>
            <a:off x="352150" y="241191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深圳最早建立经济特区；引进外国的资金和管理经验；实现和香港的互利互惠。</a:t>
            </a:r>
            <a:endParaRPr lang="zh-CN" altLang="zh-CN" sz="11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4"/>
          <p:cNvSpPr txBox="1">
            <a:spLocks/>
          </p:cNvSpPr>
          <p:nvPr/>
        </p:nvSpPr>
        <p:spPr bwMode="auto">
          <a:xfrm>
            <a:off x="360854" y="348605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eaLnBrk="1" hangingPunct="0">
              <a:spcBef>
                <a:spcPct val="0"/>
              </a:spcBef>
              <a:spcAft>
                <a:spcPts val="0"/>
              </a:spcAft>
              <a:tabLs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建设速度快。党和政府的领导；全国人民的支持；特殊的经济政策；建设者的努力；有利的地理位置；经济全球化的发展；和平与发展成为时代主题；等等。</a:t>
            </a:r>
            <a:endPar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6507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57129"/>
            <a:ext cx="11485848" cy="3416320"/>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经济特区的建立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邓小平指出：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任何一个国家要发展，孤立起来，闭关自守是不可能的，不加强国际交往，不引进发达国家的先进经验、先进科学技术和资金，是不可能的。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邓小平主要强调了改革开放的</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及时</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必要性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艰巨性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9338" y="836712"/>
            <a:ext cx="6755034" cy="864016"/>
          </a:xfrm>
          <a:prstGeom prst="rect">
            <a:avLst/>
          </a:prstGeom>
        </p:spPr>
      </p:pic>
      <p:sp>
        <p:nvSpPr>
          <p:cNvPr id="5" name="矩形 4"/>
          <p:cNvSpPr/>
          <p:nvPr/>
        </p:nvSpPr>
        <p:spPr>
          <a:xfrm>
            <a:off x="3590698" y="3564224"/>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91122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在我国改革开放的创业路上，有一座城市率先拥抱世界，从一个边陲小镇发展成为现代化大城市，成为经济特区的代表和对外开放的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窗口</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。这个城市是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厦门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深圳</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珠海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362934" y="1443307"/>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301839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对外开放格局的形成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年，邓小平在视察深圳、珠海、厦门经济特区时指出：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我们建立经济特区，实行开放政策，有个指导思想要明确，就是不是收，而是放。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据此，中国政府</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个沿海城市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实行国有企业改革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改善中美两国关系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加入世界贸易组织</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25358" y="197125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58348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在沿海地区形成了包括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个直辖市、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个省辖市、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个县，约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亿人口的对外开放前沿地带。</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这一局面的形成是由于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我国加入世界贸易组织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沿海经济开放区的开辟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上海浦东开发区的建立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海南经济特区的建立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752903" y="1440824"/>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275476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年，在面对外界对中国是否会坚持改革开放的质疑时，中国打出了一张王牌，引得当年美国某时报发文《向世界展示中国仍在大搞经济》。该张王牌是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开放内陆城市</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建立上海浦东开发区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开放边境城市</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建立海南经济特区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361262" y="1439152"/>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加入世界贸易组织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对比下图中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年的数据，中国进出口贸易总额发生变化主要是由于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开始开放沿海城市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建立海南经济特区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开发开放上海浦东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加入世界贸易组织</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170934" y="14303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pic>
        <p:nvPicPr>
          <p:cNvPr id="5" name="bh24.jpg" descr="id:2147491159;FounderCES"/>
          <p:cNvPicPr/>
          <p:nvPr/>
        </p:nvPicPr>
        <p:blipFill>
          <a:blip r:embed="rId2"/>
          <a:stretch>
            <a:fillRect/>
          </a:stretch>
        </p:blipFill>
        <p:spPr>
          <a:xfrm>
            <a:off x="4078982" y="2348880"/>
            <a:ext cx="5732780" cy="3159125"/>
          </a:xfrm>
          <a:prstGeom prst="rect">
            <a:avLst/>
          </a:prstGeom>
        </p:spPr>
      </p:pic>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中国加入世界贸易组织后，多边经贸规则覆盖面大大拓展，全球产业链供应链更加完整，中国对世界经济增长的贡献连续多年达到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％左右。由此可见，中国加入世界贸易组织</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促使跨国公司影响增大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导致出现贸易保护主义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维护了国际和平与安全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推动了经济全球化进程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737886" y="198884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57753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6565"/>
            <a:ext cx="11485848" cy="366010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日，撤销广东省海南行政区，设立海南省，建立经济特区。海南经济特区作为全国唯一的省级经济特区，它的特殊性体现在</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实行特殊的社会制度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实行特殊的经济政策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拥有特殊的地理位置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实行特别的外交</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819760"/>
            <a:ext cx="6742464" cy="881048"/>
          </a:xfrm>
          <a:prstGeom prst="rect">
            <a:avLst/>
          </a:prstGeom>
        </p:spPr>
      </p:pic>
      <p:sp>
        <p:nvSpPr>
          <p:cNvPr id="5" name="矩形 4"/>
          <p:cNvSpPr/>
          <p:nvPr/>
        </p:nvSpPr>
        <p:spPr>
          <a:xfrm>
            <a:off x="7624958" y="2528064"/>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115283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1003</TotalTime>
  <Words>612</Words>
  <Application>Microsoft Office PowerPoint</Application>
  <PresentationFormat>自定义</PresentationFormat>
  <Paragraphs>74</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295</cp:revision>
  <dcterms:created xsi:type="dcterms:W3CDTF">2020-11-06T05:24:40Z</dcterms:created>
  <dcterms:modified xsi:type="dcterms:W3CDTF">2024-12-16T11:03:02Z</dcterms:modified>
</cp:coreProperties>
</file>